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  <p:sldMasterId id="2147483732" r:id="rId5"/>
  </p:sldMasterIdLst>
  <p:sldIdLst>
    <p:sldId id="256" r:id="rId6"/>
    <p:sldId id="258" r:id="rId7"/>
    <p:sldId id="259" r:id="rId8"/>
    <p:sldId id="260" r:id="rId9"/>
    <p:sldId id="27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1" r:id="rId20"/>
    <p:sldId id="278" r:id="rId21"/>
    <p:sldId id="279" r:id="rId22"/>
    <p:sldId id="280" r:id="rId23"/>
    <p:sldId id="274" r:id="rId24"/>
    <p:sldId id="275" r:id="rId25"/>
    <p:sldId id="263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80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4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3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25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3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5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690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35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8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41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01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38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4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4A4644C-3A92-49B7-ABDB-A85F986CFBD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9F40AFA-6FC4-4EE0-BBA5-CC992781F59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0010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KURSUS KELESTARIAN LINUS2.0</a:t>
            </a:r>
            <a:br>
              <a:rPr lang="en-US" sz="3600" dirty="0" smtClean="0"/>
            </a:br>
            <a:r>
              <a:rPr lang="en-US" sz="3600" dirty="0" smtClean="0"/>
              <a:t>LITERASI BAHASA MALAYSIA TAHUN 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077200" cy="3810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11 OKTOBER 2014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8.00 </a:t>
            </a:r>
            <a:r>
              <a:rPr lang="en-US" b="1" dirty="0" err="1" smtClean="0">
                <a:solidFill>
                  <a:schemeClr val="tx1"/>
                </a:solidFill>
              </a:rPr>
              <a:t>pagi</a:t>
            </a:r>
            <a:r>
              <a:rPr lang="en-US" b="1" dirty="0" smtClean="0">
                <a:solidFill>
                  <a:schemeClr val="tx1"/>
                </a:solidFill>
              </a:rPr>
              <a:t> – 4.30 </a:t>
            </a:r>
            <a:r>
              <a:rPr lang="en-US" b="1" dirty="0" err="1" smtClean="0">
                <a:solidFill>
                  <a:schemeClr val="tx1"/>
                </a:solidFill>
              </a:rPr>
              <a:t>petang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PKG Bandar Mas, Kota </a:t>
            </a:r>
            <a:r>
              <a:rPr lang="en-US" b="1" dirty="0" err="1" smtClean="0">
                <a:solidFill>
                  <a:schemeClr val="tx1"/>
                </a:solidFill>
              </a:rPr>
              <a:t>Tinggi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Pegawai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FasiLINUS</a:t>
            </a:r>
            <a:r>
              <a:rPr lang="en-US" sz="2400" b="1" dirty="0" smtClean="0">
                <a:solidFill>
                  <a:srgbClr val="002060"/>
                </a:solidFill>
              </a:rPr>
              <a:t> :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En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</a:rPr>
              <a:t>Mohd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Pahlawi</a:t>
            </a:r>
            <a:r>
              <a:rPr lang="en-US" sz="2400" b="1" dirty="0" smtClean="0">
                <a:solidFill>
                  <a:srgbClr val="002060"/>
                </a:solidFill>
              </a:rPr>
              <a:t> bin </a:t>
            </a:r>
            <a:r>
              <a:rPr lang="en-US" sz="2400" b="1" dirty="0" err="1" smtClean="0">
                <a:solidFill>
                  <a:srgbClr val="002060"/>
                </a:solidFill>
              </a:rPr>
              <a:t>Bachok@Ahmad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En</a:t>
            </a:r>
            <a:r>
              <a:rPr lang="en-US" sz="2400" b="1" dirty="0" smtClean="0">
                <a:solidFill>
                  <a:srgbClr val="002060"/>
                </a:solidFill>
              </a:rPr>
              <a:t>. Abu </a:t>
            </a:r>
            <a:r>
              <a:rPr lang="en-US" sz="2400" b="1" dirty="0" err="1" smtClean="0">
                <a:solidFill>
                  <a:srgbClr val="002060"/>
                </a:solidFill>
              </a:rPr>
              <a:t>Bakar</a:t>
            </a:r>
            <a:r>
              <a:rPr lang="en-US" sz="2400" b="1" dirty="0" smtClean="0">
                <a:solidFill>
                  <a:srgbClr val="002060"/>
                </a:solidFill>
              </a:rPr>
              <a:t> bin Y. </a:t>
            </a:r>
            <a:r>
              <a:rPr lang="en-US" sz="2400" b="1" dirty="0" err="1" smtClean="0">
                <a:solidFill>
                  <a:srgbClr val="002060"/>
                </a:solidFill>
              </a:rPr>
              <a:t>Mabotti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En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</a:rPr>
              <a:t>Mohd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Arbain</a:t>
            </a:r>
            <a:r>
              <a:rPr lang="en-US" sz="2400" b="1" dirty="0" smtClean="0">
                <a:solidFill>
                  <a:srgbClr val="002060"/>
                </a:solidFill>
              </a:rPr>
              <a:t> bin </a:t>
            </a:r>
            <a:r>
              <a:rPr lang="en-US" sz="2400" b="1" dirty="0" err="1" smtClean="0">
                <a:solidFill>
                  <a:srgbClr val="002060"/>
                </a:solidFill>
              </a:rPr>
              <a:t>Mohd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Ramly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Pn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</a:rPr>
              <a:t>Rashidah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binti</a:t>
            </a:r>
            <a:r>
              <a:rPr lang="en-US" sz="2400" b="1" dirty="0" smtClean="0">
                <a:solidFill>
                  <a:srgbClr val="002060"/>
                </a:solidFill>
              </a:rPr>
              <a:t> Abu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Tujuan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Pertautan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i="1" dirty="0" smtClean="0">
                <a:solidFill>
                  <a:srgbClr val="0070C0"/>
                </a:solidFill>
              </a:rPr>
              <a:t>Bridging</a:t>
            </a:r>
            <a:r>
              <a:rPr lang="en-US" b="1" dirty="0" smtClean="0">
                <a:solidFill>
                  <a:srgbClr val="0070C0"/>
                </a:solidFill>
              </a:rPr>
              <a:t>) :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Membolehkan</a:t>
            </a:r>
            <a:r>
              <a:rPr lang="en-US" b="1" dirty="0" smtClean="0">
                <a:solidFill>
                  <a:srgbClr val="0070C0"/>
                </a:solidFill>
              </a:rPr>
              <a:t> guru </a:t>
            </a:r>
            <a:r>
              <a:rPr lang="en-US" b="1" dirty="0" err="1" smtClean="0">
                <a:solidFill>
                  <a:srgbClr val="0070C0"/>
                </a:solidFill>
              </a:rPr>
              <a:t>merancang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sebuah</a:t>
            </a:r>
            <a:r>
              <a:rPr lang="en-US" b="1" dirty="0" smtClean="0">
                <a:solidFill>
                  <a:srgbClr val="0070C0"/>
                </a:solidFill>
              </a:rPr>
              <a:t> P &amp; P  yang </a:t>
            </a:r>
            <a:r>
              <a:rPr lang="en-US" b="1" dirty="0" err="1" smtClean="0">
                <a:solidFill>
                  <a:srgbClr val="0070C0"/>
                </a:solidFill>
              </a:rPr>
              <a:t>mengambil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kira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latar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belakang</a:t>
            </a:r>
            <a:r>
              <a:rPr lang="en-US" b="1" dirty="0" smtClean="0">
                <a:solidFill>
                  <a:srgbClr val="0070C0"/>
                </a:solidFill>
              </a:rPr>
              <a:t> murid yang </a:t>
            </a:r>
            <a:r>
              <a:rPr lang="en-US" b="1" dirty="0" err="1" smtClean="0">
                <a:solidFill>
                  <a:srgbClr val="0070C0"/>
                </a:solidFill>
              </a:rPr>
              <a:t>memiliki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pelbagai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aras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keupayaan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kognitif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seterusnya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melaksanakan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pengajaran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pemudahcaraan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pembelajaran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efektif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berkualiti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8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Objektif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Pertautan</a:t>
            </a:r>
            <a:r>
              <a:rPr lang="en-US" b="1" dirty="0" smtClean="0">
                <a:solidFill>
                  <a:srgbClr val="0070C0"/>
                </a:solidFill>
              </a:rPr>
              <a:t> (Bridging) :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just"/>
            <a:r>
              <a:rPr lang="en-US" altLang="en-US" b="1" dirty="0" err="1" smtClean="0">
                <a:solidFill>
                  <a:srgbClr val="0070C0"/>
                </a:solidFill>
              </a:rPr>
              <a:t>Meningkatkan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keyakinan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diri</a:t>
            </a:r>
            <a:r>
              <a:rPr lang="en-US" altLang="en-US" b="1" dirty="0" smtClean="0">
                <a:solidFill>
                  <a:srgbClr val="0070C0"/>
                </a:solidFill>
              </a:rPr>
              <a:t> murid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altLang="en-US" b="1" dirty="0" smtClean="0">
                <a:solidFill>
                  <a:srgbClr val="0070C0"/>
                </a:solidFill>
              </a:rPr>
              <a:t> yang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umumnya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masih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lemah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untuk</a:t>
            </a:r>
            <a:r>
              <a:rPr lang="en-US" altLang="en-US" b="1" dirty="0">
                <a:solidFill>
                  <a:srgbClr val="0070C0"/>
                </a:solidFill>
              </a:rPr>
              <a:t>  </a:t>
            </a:r>
            <a:r>
              <a:rPr lang="en-US" altLang="en-US" b="1" dirty="0" err="1">
                <a:solidFill>
                  <a:srgbClr val="0070C0"/>
                </a:solidFill>
              </a:rPr>
              <a:t>berada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bersama-sama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>
                <a:solidFill>
                  <a:srgbClr val="0070C0"/>
                </a:solidFill>
              </a:rPr>
              <a:t>murid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altLang="en-US" b="1" dirty="0" smtClean="0">
                <a:solidFill>
                  <a:srgbClr val="0070C0"/>
                </a:solidFill>
              </a:rPr>
              <a:t>.</a:t>
            </a:r>
            <a:endParaRPr lang="en-US" altLang="en-US" b="1" dirty="0">
              <a:solidFill>
                <a:srgbClr val="0070C0"/>
              </a:solidFill>
            </a:endParaRPr>
          </a:p>
          <a:p>
            <a:pPr algn="just"/>
            <a:r>
              <a:rPr lang="en-US" altLang="en-US" b="1" dirty="0" err="1" smtClean="0">
                <a:solidFill>
                  <a:srgbClr val="0070C0"/>
                </a:solidFill>
              </a:rPr>
              <a:t>Membantu</a:t>
            </a:r>
            <a:r>
              <a:rPr lang="en-US" altLang="en-US" b="1" dirty="0" smtClean="0">
                <a:solidFill>
                  <a:srgbClr val="0070C0"/>
                </a:solidFill>
              </a:rPr>
              <a:t> murid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altLang="en-US" b="1" dirty="0" smtClean="0">
                <a:solidFill>
                  <a:srgbClr val="0070C0"/>
                </a:solidFill>
              </a:rPr>
              <a:t> agar </a:t>
            </a:r>
            <a:r>
              <a:rPr lang="en-US" altLang="en-US" b="1" dirty="0" err="1">
                <a:solidFill>
                  <a:srgbClr val="0070C0"/>
                </a:solidFill>
              </a:rPr>
              <a:t>dapat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belajar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bersama-sama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>
                <a:solidFill>
                  <a:srgbClr val="0070C0"/>
                </a:solidFill>
              </a:rPr>
              <a:t>murid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menguasai</a:t>
            </a:r>
            <a:endParaRPr lang="en-US" altLang="en-US" b="1" dirty="0">
              <a:solidFill>
                <a:srgbClr val="0070C0"/>
              </a:solidFill>
            </a:endParaRPr>
          </a:p>
          <a:p>
            <a:pPr algn="just"/>
            <a:r>
              <a:rPr lang="en-US" altLang="en-US" b="1" dirty="0" err="1" smtClean="0">
                <a:solidFill>
                  <a:srgbClr val="0070C0"/>
                </a:solidFill>
              </a:rPr>
              <a:t>Mengelakkan</a:t>
            </a:r>
            <a:r>
              <a:rPr lang="en-US" altLang="en-US" b="1" dirty="0" smtClean="0">
                <a:solidFill>
                  <a:srgbClr val="0070C0"/>
                </a:solidFill>
              </a:rPr>
              <a:t> murid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daripada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tercicir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en-US" altLang="en-US" b="1" dirty="0" err="1" smtClean="0">
                <a:solidFill>
                  <a:srgbClr val="0070C0"/>
                </a:solidFill>
              </a:rPr>
              <a:t>Mengelakkan</a:t>
            </a:r>
            <a:r>
              <a:rPr lang="en-US" altLang="en-US" b="1" dirty="0" smtClean="0">
                <a:solidFill>
                  <a:srgbClr val="0070C0"/>
                </a:solidFill>
              </a:rPr>
              <a:t> murid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kehilangan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minat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belajar</a:t>
            </a:r>
            <a:endParaRPr lang="en-US" alt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6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Pelaksanaan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Pertautan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i="1" dirty="0" smtClean="0">
                <a:solidFill>
                  <a:srgbClr val="0070C0"/>
                </a:solidFill>
              </a:rPr>
              <a:t>Bridging</a:t>
            </a:r>
            <a:r>
              <a:rPr lang="en-US" b="1" dirty="0" smtClean="0">
                <a:solidFill>
                  <a:srgbClr val="0070C0"/>
                </a:solidFill>
              </a:rPr>
              <a:t>) :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penggabungjalinan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kemahiran</a:t>
            </a:r>
            <a:r>
              <a:rPr lang="en-US" altLang="en-US" b="1" dirty="0">
                <a:solidFill>
                  <a:srgbClr val="0070C0"/>
                </a:solidFill>
              </a:rPr>
              <a:t> KSSR </a:t>
            </a:r>
            <a:r>
              <a:rPr lang="en-US" altLang="en-US" b="1" dirty="0" err="1">
                <a:solidFill>
                  <a:srgbClr val="0070C0"/>
                </a:solidFill>
              </a:rPr>
              <a:t>dan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konstruk-konstruk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literasi</a:t>
            </a:r>
            <a:r>
              <a:rPr lang="en-US" altLang="en-US" b="1" dirty="0" smtClean="0">
                <a:solidFill>
                  <a:srgbClr val="0070C0"/>
                </a:solidFill>
              </a:rPr>
              <a:t> BM program LINUS</a:t>
            </a:r>
            <a:endParaRPr lang="en-US" alt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pelaksanaan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aktiviti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</a:rPr>
              <a:t>P&amp;P</a:t>
            </a:r>
            <a:endParaRPr lang="en-US" alt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penggunaan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bahan</a:t>
            </a:r>
            <a:r>
              <a:rPr lang="en-US" altLang="en-US" b="1" dirty="0" smtClean="0">
                <a:solidFill>
                  <a:srgbClr val="0070C0"/>
                </a:solidFill>
              </a:rPr>
              <a:t> bantu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belajar</a:t>
            </a:r>
            <a:endParaRPr lang="en-US" alt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latihan-latihan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>
                <a:solidFill>
                  <a:srgbClr val="0070C0"/>
                </a:solidFill>
              </a:rPr>
              <a:t>di </a:t>
            </a:r>
            <a:r>
              <a:rPr lang="en-US" altLang="en-US" b="1" dirty="0" err="1">
                <a:solidFill>
                  <a:srgbClr val="0070C0"/>
                </a:solidFill>
              </a:rPr>
              <a:t>dalam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bilik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darjah</a:t>
            </a:r>
            <a:endParaRPr lang="en-US" alt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pengajaran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berfokus</a:t>
            </a:r>
            <a:endParaRPr lang="en-US" alt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penentuan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objektif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</a:rPr>
              <a:t>P&amp;P</a:t>
            </a:r>
            <a:endParaRPr lang="en-US" alt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b="1" dirty="0" err="1">
                <a:solidFill>
                  <a:srgbClr val="0070C0"/>
                </a:solidFill>
              </a:rPr>
              <a:t>Melalui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pemulihan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dan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pengayaan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kelas</a:t>
            </a:r>
            <a:endParaRPr lang="en-MY" alt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9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08333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Maksud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Pengulangan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Latih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Tubi</a:t>
            </a:r>
            <a:r>
              <a:rPr lang="en-US" sz="2800" b="1" dirty="0" smtClean="0"/>
              <a:t> :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 algn="just">
              <a:buNone/>
            </a:pPr>
            <a:r>
              <a:rPr lang="en-US" sz="2800" b="1" dirty="0" err="1" smtClean="0"/>
              <a:t>Merujuk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teknik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mengulang-ulang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kecekapan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sebanyak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sehingga</a:t>
            </a:r>
            <a:r>
              <a:rPr lang="en-US" sz="2800" b="1" dirty="0" smtClean="0"/>
              <a:t> murid </a:t>
            </a:r>
            <a:r>
              <a:rPr lang="en-US" sz="2800" b="1" dirty="0" err="1" smtClean="0"/>
              <a:t>benar-benar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menguasai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kemahiran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ditetapkan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objektif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pembelajaran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Pengulangan</a:t>
            </a:r>
            <a:r>
              <a:rPr lang="en-US" dirty="0" smtClean="0"/>
              <a:t> / </a:t>
            </a:r>
            <a:r>
              <a:rPr lang="en-US" dirty="0" err="1" smtClean="0"/>
              <a:t>Latih</a:t>
            </a:r>
            <a:r>
              <a:rPr lang="en-US" dirty="0" smtClean="0"/>
              <a:t> </a:t>
            </a:r>
            <a:r>
              <a:rPr lang="en-US" dirty="0" err="1" smtClean="0"/>
              <a:t>Tubi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9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membolehkan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seseorang</a:t>
            </a:r>
            <a:r>
              <a:rPr lang="en-US" sz="2800" b="1" dirty="0" smtClean="0"/>
              <a:t> murid </a:t>
            </a:r>
            <a:r>
              <a:rPr lang="en-US" sz="2800" b="1" dirty="0" err="1" smtClean="0"/>
              <a:t>mencapai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penguasaan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kecekapan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dihasratkan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samping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menjamin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ketekalannya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tempoh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panjang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/ </a:t>
            </a:r>
            <a:r>
              <a:rPr lang="en-US" dirty="0" err="1" smtClean="0"/>
              <a:t>Latih</a:t>
            </a:r>
            <a:r>
              <a:rPr lang="en-US" dirty="0" smtClean="0"/>
              <a:t> </a:t>
            </a:r>
            <a:r>
              <a:rPr lang="en-US" dirty="0" err="1" smtClean="0"/>
              <a:t>Tubi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9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err="1" smtClean="0"/>
              <a:t>Maksud</a:t>
            </a:r>
            <a:r>
              <a:rPr lang="en-US" sz="3200" dirty="0" smtClean="0"/>
              <a:t> :</a:t>
            </a:r>
          </a:p>
          <a:p>
            <a:pPr marL="0" indent="0" algn="just">
              <a:buNone/>
            </a:pP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Merupakan</a:t>
            </a:r>
            <a:r>
              <a:rPr lang="en-US" sz="3200" dirty="0" smtClean="0"/>
              <a:t> proses </a:t>
            </a:r>
            <a:r>
              <a:rPr lang="en-US" sz="3200" dirty="0" err="1"/>
              <a:t>menggabungkan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kemahiran</a:t>
            </a:r>
            <a:r>
              <a:rPr lang="en-US" sz="3200" dirty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pengajaran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Penggabungjalinan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5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Penggabungjalinan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274838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kemahiran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dikuasai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serentak</a:t>
            </a:r>
            <a:r>
              <a:rPr lang="en-US" sz="24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Menjadikan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pengajaran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bermakna</a:t>
            </a:r>
            <a:r>
              <a:rPr lang="en-US" sz="24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Membolehkan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suasana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pembelajaran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berkesan</a:t>
            </a:r>
            <a:r>
              <a:rPr lang="en-US" sz="24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Boleh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mewujudkan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aktiviti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melibatkan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ramai</a:t>
            </a:r>
            <a:r>
              <a:rPr lang="en-US" sz="2400" b="1" dirty="0" smtClean="0"/>
              <a:t> murid</a:t>
            </a:r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0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Penggabungjalinan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 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kemahiran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Penggabungjalinan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Penggabungjalinan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7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3450696"/>
          </a:xfrm>
        </p:spPr>
        <p:txBody>
          <a:bodyPr>
            <a:normAutofit lnSpcReduction="10000"/>
          </a:bodyPr>
          <a:lstStyle/>
          <a:p>
            <a:r>
              <a:rPr lang="en-US" sz="3600" dirty="0" err="1"/>
              <a:t>Kemahiran</a:t>
            </a:r>
            <a:r>
              <a:rPr lang="en-US" sz="3600" dirty="0"/>
              <a:t> </a:t>
            </a:r>
            <a:r>
              <a:rPr lang="en-US" sz="3600" dirty="0" err="1"/>
              <a:t>mendengar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Kemahiran</a:t>
            </a:r>
            <a:r>
              <a:rPr lang="en-US" sz="3600" dirty="0"/>
              <a:t> </a:t>
            </a:r>
            <a:r>
              <a:rPr lang="en-US" sz="3600" dirty="0" err="1"/>
              <a:t>bertutur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Kemahiran</a:t>
            </a:r>
            <a:r>
              <a:rPr lang="en-US" sz="3600" dirty="0"/>
              <a:t> </a:t>
            </a:r>
            <a:r>
              <a:rPr lang="en-US" sz="3600" dirty="0" err="1"/>
              <a:t>membaca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Kemahiran</a:t>
            </a:r>
            <a:r>
              <a:rPr lang="en-US" sz="3600" dirty="0"/>
              <a:t> </a:t>
            </a:r>
            <a:r>
              <a:rPr lang="en-US" sz="3600" dirty="0" err="1"/>
              <a:t>menulis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* </a:t>
            </a:r>
            <a:r>
              <a:rPr lang="en-US" sz="3600" dirty="0" err="1"/>
              <a:t>Melibatkan</a:t>
            </a:r>
            <a:r>
              <a:rPr lang="en-US" sz="3600" dirty="0"/>
              <a:t> </a:t>
            </a:r>
            <a:r>
              <a:rPr lang="en-US" sz="3600" dirty="0" err="1"/>
              <a:t>sekurang-kurangnya</a:t>
            </a:r>
            <a:r>
              <a:rPr lang="en-US" sz="3600" dirty="0"/>
              <a:t> 2 </a:t>
            </a:r>
            <a:r>
              <a:rPr lang="en-US" sz="3600" dirty="0" err="1"/>
              <a:t>kemahiran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Penggabunjalinan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8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murid. </a:t>
            </a:r>
            <a:endParaRPr lang="en-US" dirty="0"/>
          </a:p>
          <a:p>
            <a:pPr algn="just"/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SP KSSR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endParaRPr lang="en-US" dirty="0" smtClean="0"/>
          </a:p>
          <a:p>
            <a:r>
              <a:rPr lang="en-US" dirty="0" err="1" smtClean="0"/>
              <a:t>Utamakan</a:t>
            </a:r>
            <a:r>
              <a:rPr lang="en-US" dirty="0" smtClean="0"/>
              <a:t> SP KSSR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patuhi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modularnya</a:t>
            </a:r>
            <a:endParaRPr lang="en-US" dirty="0" smtClean="0"/>
          </a:p>
          <a:p>
            <a:pPr algn="just"/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murid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SP KSSR</a:t>
            </a:r>
          </a:p>
          <a:p>
            <a:pPr algn="just"/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penggabungjalinan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SP KSSR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RPH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Penggabungjalinan</a:t>
            </a:r>
            <a:r>
              <a:rPr lang="en-US" dirty="0" smtClean="0"/>
              <a:t> KSSR </a:t>
            </a:r>
            <a:r>
              <a:rPr lang="en-US" dirty="0" err="1" smtClean="0"/>
              <a:t>dan</a:t>
            </a:r>
            <a:r>
              <a:rPr lang="en-US" dirty="0" smtClean="0"/>
              <a:t> Program LINUS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0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Jadual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LINUS2.0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79184"/>
              </p:ext>
            </p:extLst>
          </p:nvPr>
        </p:nvGraphicFramePr>
        <p:xfrm>
          <a:off x="228600" y="1295400"/>
          <a:ext cx="8686800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2052905"/>
                <a:gridCol w="2290495"/>
                <a:gridCol w="957709"/>
                <a:gridCol w="2014091"/>
              </a:tblGrid>
              <a:tr h="6431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8.00 – 8.30 </a:t>
                      </a:r>
                      <a:r>
                        <a:rPr lang="en-US" sz="1600" dirty="0" err="1">
                          <a:effectLst/>
                        </a:rPr>
                        <a:t>pagi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8.30 – 10.30 </a:t>
                      </a:r>
                      <a:r>
                        <a:rPr lang="en-US" sz="1600" dirty="0" err="1">
                          <a:effectLst/>
                        </a:rPr>
                        <a:t>pagi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10.30 – 12.30 </a:t>
                      </a:r>
                      <a:r>
                        <a:rPr lang="en-US" sz="1600" dirty="0" err="1">
                          <a:effectLst/>
                        </a:rPr>
                        <a:t>tgh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12.30 –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2.00 </a:t>
                      </a:r>
                      <a:r>
                        <a:rPr lang="en-US" sz="1600" dirty="0">
                          <a:effectLst/>
                        </a:rPr>
                        <a:t>ptg.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 – 4.30 ptg.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0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Pendaftaran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Taklimat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Urus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SLOT 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Taklimat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Pengurusan</a:t>
                      </a:r>
                      <a:r>
                        <a:rPr lang="en-US" sz="1600" dirty="0">
                          <a:effectLst/>
                        </a:rPr>
                        <a:t> Program LINUS2.0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600" dirty="0" err="1">
                          <a:effectLst/>
                        </a:rPr>
                        <a:t>Dapatan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Pemeriksaan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Khas</a:t>
                      </a:r>
                      <a:r>
                        <a:rPr lang="en-US" sz="1600" dirty="0">
                          <a:effectLst/>
                        </a:rPr>
                        <a:t> JNJK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600" dirty="0" err="1">
                          <a:effectLst/>
                        </a:rPr>
                        <a:t>Pelaksanaan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Saringan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Pengisian</a:t>
                      </a:r>
                      <a:r>
                        <a:rPr lang="en-US" sz="1600" dirty="0">
                          <a:effectLst/>
                        </a:rPr>
                        <a:t> Data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600" dirty="0" err="1">
                          <a:effectLst/>
                        </a:rPr>
                        <a:t>Dapatan</a:t>
                      </a:r>
                      <a:r>
                        <a:rPr lang="en-US" sz="1600" dirty="0">
                          <a:effectLst/>
                        </a:rPr>
                        <a:t> Program Outreach 2014</a:t>
                      </a:r>
                    </a:p>
                    <a:p>
                      <a:pPr marL="215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SLOT 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Konsep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Kelestarian</a:t>
                      </a:r>
                      <a:r>
                        <a:rPr lang="en-US" sz="1600" dirty="0">
                          <a:effectLst/>
                        </a:rPr>
                        <a:t> LINUS2.0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600" i="1" dirty="0" smtClean="0">
                          <a:effectLst/>
                        </a:rPr>
                        <a:t>Bridging </a:t>
                      </a:r>
                      <a:r>
                        <a:rPr lang="en-US" sz="1600" i="0" dirty="0" smtClean="0">
                          <a:effectLst/>
                        </a:rPr>
                        <a:t>(</a:t>
                      </a:r>
                      <a:r>
                        <a:rPr lang="en-US" sz="1600" i="0" dirty="0" err="1" smtClean="0">
                          <a:effectLst/>
                        </a:rPr>
                        <a:t>Pertautan</a:t>
                      </a:r>
                      <a:r>
                        <a:rPr lang="en-US" sz="1600" i="0" dirty="0" smtClean="0">
                          <a:effectLst/>
                        </a:rPr>
                        <a:t>)</a:t>
                      </a:r>
                      <a:endParaRPr lang="en-US" sz="1600" i="1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600" dirty="0" err="1">
                          <a:effectLst/>
                        </a:rPr>
                        <a:t>Pengulangan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600" dirty="0" err="1">
                          <a:effectLst/>
                        </a:rPr>
                        <a:t>Penggabungjalinan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REHAT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SLOT 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Pelaksanaan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Kelestarian</a:t>
                      </a:r>
                      <a:r>
                        <a:rPr lang="en-US" sz="1600" dirty="0">
                          <a:effectLst/>
                        </a:rPr>
                        <a:t> LINUS2.0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P &amp; P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5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474663" y="703263"/>
            <a:ext cx="84915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Calibri" pitchFamily="34" charset="0"/>
              </a:rPr>
              <a:t>PENGGABUNGJALINAN</a:t>
            </a:r>
            <a:endParaRPr lang="en-MY" altLang="en-US" sz="4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5" name="Content Placeholder 2"/>
          <p:cNvSpPr txBox="1">
            <a:spLocks/>
          </p:cNvSpPr>
          <p:nvPr/>
        </p:nvSpPr>
        <p:spPr bwMode="auto">
          <a:xfrm>
            <a:off x="762000" y="1844675"/>
            <a:ext cx="76962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altLang="en-US" sz="2400" dirty="0" err="1" smtClean="0">
                <a:solidFill>
                  <a:schemeClr val="tx2"/>
                </a:solidFill>
                <a:latin typeface="Century Gothic" pitchFamily="34" charset="0"/>
              </a:rPr>
              <a:t>Penggabungjalinan</a:t>
            </a:r>
            <a:r>
              <a:rPr lang="en-US" altLang="en-US" sz="24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kemahiran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amat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Century Gothic" pitchFamily="34" charset="0"/>
              </a:rPr>
              <a:t>penting</a:t>
            </a:r>
            <a:r>
              <a:rPr lang="en-US" altLang="en-US" sz="24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Century Gothic" pitchFamily="34" charset="0"/>
              </a:rPr>
              <a:t>dalam</a:t>
            </a:r>
            <a:r>
              <a:rPr lang="en-US" altLang="en-US" sz="24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Century Gothic" pitchFamily="34" charset="0"/>
              </a:rPr>
              <a:t>pengajaran</a:t>
            </a:r>
            <a:r>
              <a:rPr lang="en-US" altLang="en-US" sz="24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Century Gothic" pitchFamily="34" charset="0"/>
              </a:rPr>
              <a:t>bahasa</a:t>
            </a:r>
            <a:r>
              <a:rPr lang="en-US" altLang="en-US" sz="2400" dirty="0" smtClean="0">
                <a:solidFill>
                  <a:schemeClr val="tx2"/>
                </a:solidFill>
                <a:latin typeface="Century Gothic" pitchFamily="34" charset="0"/>
              </a:rPr>
              <a:t>,</a:t>
            </a:r>
            <a:endParaRPr lang="en-US" altLang="en-US" sz="2400" dirty="0">
              <a:solidFill>
                <a:schemeClr val="tx2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Membolehkan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murid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menguasai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kemahiran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bahasa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dengan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lebih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cepat</a:t>
            </a:r>
            <a:endParaRPr lang="en-US" altLang="en-US" sz="2400" dirty="0">
              <a:solidFill>
                <a:schemeClr val="tx2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Dalam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aktiviti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berbahasa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akan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melibatkan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ketiga-tiga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kemahiran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bahasa.Walau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pun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begitu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, guru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harus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tahu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fokus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kemahiran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yang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perlu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dikuasai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murid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bagi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sesuatu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waktu</a:t>
            </a:r>
            <a:r>
              <a:rPr lang="en-US" altLang="en-US" sz="2400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entury Gothic" pitchFamily="34" charset="0"/>
              </a:rPr>
              <a:t>pengajaran</a:t>
            </a:r>
            <a:endParaRPr lang="en-MY" altLang="en-US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9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2362200" y="914400"/>
            <a:ext cx="454533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4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ctr"/>
            <a:endParaRPr lang="en-US" sz="14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ctr"/>
            <a:endParaRPr lang="en-US" sz="14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/>
                <a:ea typeface="Times New Roman"/>
              </a:rPr>
              <a:t>Model </a:t>
            </a:r>
            <a:r>
              <a:rPr lang="en-US" b="1" dirty="0" err="1">
                <a:solidFill>
                  <a:srgbClr val="000000"/>
                </a:solidFill>
                <a:latin typeface="Arial"/>
                <a:ea typeface="Times New Roman"/>
              </a:rPr>
              <a:t>Penggabungjalinan</a:t>
            </a:r>
            <a:r>
              <a:rPr lang="en-US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  <a:ea typeface="Times New Roman"/>
              </a:rPr>
              <a:t>Kelestarian</a:t>
            </a:r>
            <a:endParaRPr lang="en-US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/>
                <a:ea typeface="Times New Roman"/>
              </a:rPr>
              <a:t>Program LINUS </a:t>
            </a:r>
            <a:r>
              <a:rPr lang="en-US" b="1" dirty="0" err="1">
                <a:solidFill>
                  <a:srgbClr val="000000"/>
                </a:solidFill>
                <a:latin typeface="Arial"/>
                <a:ea typeface="Times New Roman"/>
              </a:rPr>
              <a:t>dan</a:t>
            </a:r>
            <a:r>
              <a:rPr lang="en-US" b="1" dirty="0">
                <a:solidFill>
                  <a:srgbClr val="000000"/>
                </a:solidFill>
                <a:latin typeface="Arial"/>
                <a:ea typeface="Times New Roman"/>
              </a:rPr>
              <a:t> KSSR</a:t>
            </a:r>
            <a:endParaRPr lang="en-US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352800" y="2482532"/>
            <a:ext cx="2590800" cy="1361911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Keberkesanan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kaedah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kepelbagaian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teknik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&amp;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aktiviti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kesesuaian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bahan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&amp;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aplikasi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pendekatan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:</a:t>
            </a:r>
            <a:endParaRPr lang="en-US" sz="1100" dirty="0" smtClean="0">
              <a:effectLst/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        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i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didik</a:t>
            </a: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 smtClean="0">
                <a:effectLst/>
                <a:latin typeface="Arial"/>
                <a:ea typeface="Calibri"/>
                <a:cs typeface="Times New Roman"/>
              </a:rPr>
              <a:t>hibur</a:t>
            </a:r>
            <a:endParaRPr lang="en-US" sz="1100" dirty="0" smtClean="0">
              <a:effectLst/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effectLst/>
                <a:latin typeface="Arial"/>
                <a:ea typeface="Calibri"/>
                <a:cs typeface="Times New Roman"/>
              </a:rPr>
              <a:t>          ii. VAK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38850" y="2783205"/>
            <a:ext cx="1482090" cy="4870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MY" sz="1100" dirty="0">
                <a:effectLst/>
                <a:latin typeface="Arial"/>
                <a:ea typeface="Calibri"/>
                <a:cs typeface="Times New Roman"/>
              </a:rPr>
              <a:t>Standard </a:t>
            </a:r>
            <a:r>
              <a:rPr lang="en-MY" sz="1100" dirty="0" err="1">
                <a:effectLst/>
                <a:latin typeface="Arial"/>
                <a:ea typeface="Calibri"/>
                <a:cs typeface="Times New Roman"/>
              </a:rPr>
              <a:t>Pembelajaran</a:t>
            </a:r>
            <a:r>
              <a:rPr lang="en-MY" sz="1100" dirty="0">
                <a:effectLst/>
                <a:latin typeface="Arial"/>
                <a:ea typeface="Calibri"/>
                <a:cs typeface="Times New Roman"/>
              </a:rPr>
              <a:t> KSSR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21155" y="2840353"/>
            <a:ext cx="1482090" cy="4870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100" dirty="0" err="1">
                <a:effectLst/>
                <a:latin typeface="Arial"/>
                <a:ea typeface="Calibri"/>
                <a:cs typeface="Times New Roman"/>
              </a:rPr>
              <a:t>Kemahiran</a:t>
            </a:r>
            <a:r>
              <a:rPr lang="en-MY" sz="1100" dirty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MY" sz="1100" dirty="0" err="1">
                <a:effectLst/>
                <a:latin typeface="Arial"/>
                <a:ea typeface="Calibri"/>
                <a:cs typeface="Times New Roman"/>
              </a:rPr>
              <a:t>Literasi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MY" sz="1100" dirty="0">
                <a:effectLst/>
                <a:latin typeface="Arial"/>
                <a:ea typeface="Calibri"/>
                <a:cs typeface="Times New Roman"/>
              </a:rPr>
              <a:t>Program LINUS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Left-Right Arrow 8"/>
          <p:cNvSpPr>
            <a:spLocks noChangeArrowheads="1"/>
          </p:cNvSpPr>
          <p:nvPr/>
        </p:nvSpPr>
        <p:spPr bwMode="auto">
          <a:xfrm>
            <a:off x="1447800" y="4187825"/>
            <a:ext cx="6238875" cy="1091565"/>
          </a:xfrm>
          <a:prstGeom prst="leftRightArrow">
            <a:avLst>
              <a:gd name="adj1" fmla="val 63593"/>
              <a:gd name="adj2" fmla="val 50249"/>
            </a:avLst>
          </a:prstGeom>
          <a:solidFill>
            <a:srgbClr val="000000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Penggabungjalinan dilaksanakan untuk menunjukkan perkaitan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garis kontinum antara dua penjuru ini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0" name="Up Arrow 9"/>
          <p:cNvSpPr>
            <a:spLocks noChangeArrowheads="1"/>
          </p:cNvSpPr>
          <p:nvPr/>
        </p:nvSpPr>
        <p:spPr bwMode="auto">
          <a:xfrm>
            <a:off x="2157412" y="3581399"/>
            <a:ext cx="409575" cy="600075"/>
          </a:xfrm>
          <a:prstGeom prst="upArrow">
            <a:avLst>
              <a:gd name="adj1" fmla="val 50000"/>
              <a:gd name="adj2" fmla="val 36289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/>
          </a:p>
        </p:txBody>
      </p:sp>
      <p:sp>
        <p:nvSpPr>
          <p:cNvPr id="11" name="Up Arrow 10"/>
          <p:cNvSpPr>
            <a:spLocks noChangeArrowheads="1"/>
          </p:cNvSpPr>
          <p:nvPr/>
        </p:nvSpPr>
        <p:spPr bwMode="auto">
          <a:xfrm>
            <a:off x="6575107" y="3581400"/>
            <a:ext cx="409575" cy="600075"/>
          </a:xfrm>
          <a:prstGeom prst="upArrow">
            <a:avLst>
              <a:gd name="adj1" fmla="val 50000"/>
              <a:gd name="adj2" fmla="val 36289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03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685800"/>
            <a:ext cx="8229600" cy="14366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PENDEKATAN PENGAJARAN DI DALAM BILIK DARJAH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84238" y="2514600"/>
            <a:ext cx="7596187" cy="37036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Menekankan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kaedah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strategi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pendekatan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menarik</a:t>
            </a:r>
            <a:endParaRPr lang="en-US" dirty="0" smtClean="0">
              <a:latin typeface="Arial" charset="0"/>
              <a:cs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Lebih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kepada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aktiviti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bermain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sambil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belajar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( </a:t>
            </a:r>
            <a:r>
              <a:rPr lang="en-US" dirty="0" err="1" smtClean="0">
                <a:latin typeface="Arial" charset="0"/>
                <a:cs typeface="Arial" charset="0"/>
              </a:rPr>
              <a:t>Didik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Hibur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 VAK)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Adanya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persaingan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berkumpulan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2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 LINUS2.0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berusia</a:t>
            </a:r>
            <a:r>
              <a:rPr lang="en-US" sz="2400" dirty="0" smtClean="0"/>
              <a:t> 5 </a:t>
            </a:r>
            <a:r>
              <a:rPr lang="en-US" sz="2400" dirty="0" err="1" smtClean="0"/>
              <a:t>tahun</a:t>
            </a:r>
            <a:endParaRPr lang="en-US" sz="2400" dirty="0" smtClean="0"/>
          </a:p>
          <a:p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keutamaan</a:t>
            </a:r>
            <a:r>
              <a:rPr lang="en-US" sz="2400" dirty="0" smtClean="0"/>
              <a:t> program LINUS2.0</a:t>
            </a:r>
          </a:p>
          <a:p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Penyelaras</a:t>
            </a:r>
            <a:r>
              <a:rPr lang="en-US" sz="2400" dirty="0" smtClean="0"/>
              <a:t> LINUS senior</a:t>
            </a:r>
          </a:p>
          <a:p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Penyelaras</a:t>
            </a:r>
            <a:r>
              <a:rPr lang="en-US" sz="2400" dirty="0" smtClean="0"/>
              <a:t> LINUS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r>
              <a:rPr lang="en-US" sz="2400" dirty="0" err="1" smtClean="0"/>
              <a:t>Pengetahuan</a:t>
            </a:r>
            <a:r>
              <a:rPr lang="en-US" sz="2400" dirty="0" smtClean="0"/>
              <a:t> guru-guru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tanggungjawab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program LINUS2.0</a:t>
            </a:r>
          </a:p>
          <a:p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pentadbir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dilantik</a:t>
            </a:r>
            <a:endParaRPr lang="en-US" sz="2400" dirty="0" smtClean="0"/>
          </a:p>
          <a:p>
            <a:r>
              <a:rPr lang="en-US" sz="2400" dirty="0" err="1" smtClean="0"/>
              <a:t>Dinamisme</a:t>
            </a:r>
            <a:r>
              <a:rPr lang="en-US" sz="2400" dirty="0" smtClean="0"/>
              <a:t> program LINUS2.0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PENJAJARAN PENGURUSAN PROGRAM LINUS2.0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8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 err="1" smtClean="0"/>
              <a:t>Objektif</a:t>
            </a:r>
            <a:r>
              <a:rPr lang="en-US" sz="4400" dirty="0" smtClean="0"/>
              <a:t> :</a:t>
            </a:r>
          </a:p>
          <a:p>
            <a:r>
              <a:rPr lang="en-US" sz="4400" dirty="0" err="1" smtClean="0"/>
              <a:t>Memahami</a:t>
            </a:r>
            <a:r>
              <a:rPr lang="en-US" sz="4400" dirty="0" smtClean="0"/>
              <a:t> </a:t>
            </a:r>
            <a:r>
              <a:rPr lang="en-US" sz="4400" dirty="0" err="1" smtClean="0"/>
              <a:t>konsep</a:t>
            </a:r>
            <a:r>
              <a:rPr lang="en-US" sz="4400" dirty="0" smtClean="0"/>
              <a:t> </a:t>
            </a:r>
            <a:r>
              <a:rPr lang="en-US" sz="4400" dirty="0" err="1" smtClean="0"/>
              <a:t>kelestarian</a:t>
            </a:r>
            <a:r>
              <a:rPr lang="en-US" sz="4400" dirty="0" smtClean="0"/>
              <a:t> LINUS2.0</a:t>
            </a:r>
          </a:p>
          <a:p>
            <a:r>
              <a:rPr lang="en-US" sz="4400" dirty="0" err="1" smtClean="0"/>
              <a:t>Memahami</a:t>
            </a:r>
            <a:r>
              <a:rPr lang="en-US" sz="4400" dirty="0" smtClean="0"/>
              <a:t> </a:t>
            </a:r>
            <a:r>
              <a:rPr lang="en-US" sz="4400" dirty="0" err="1" smtClean="0"/>
              <a:t>pelaksanaan</a:t>
            </a:r>
            <a:r>
              <a:rPr lang="en-US" sz="4400" dirty="0" smtClean="0"/>
              <a:t> </a:t>
            </a:r>
            <a:r>
              <a:rPr lang="en-US" sz="4400" dirty="0" err="1" smtClean="0"/>
              <a:t>konsep</a:t>
            </a:r>
            <a:r>
              <a:rPr lang="en-US" sz="4400" dirty="0" smtClean="0"/>
              <a:t> </a:t>
            </a:r>
            <a:r>
              <a:rPr lang="en-US" sz="4400" dirty="0" err="1" smtClean="0"/>
              <a:t>kelestarian</a:t>
            </a:r>
            <a:r>
              <a:rPr lang="en-US" sz="4400" dirty="0" smtClean="0"/>
              <a:t> LINUS2.0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KELESTARIAN LINUS2.0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5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PENGENALAN</a:t>
            </a:r>
          </a:p>
          <a:p>
            <a:pPr marL="45720" indent="0" algn="just"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" indent="0" algn="just"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Kursus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Kelestarian</a:t>
            </a:r>
            <a:r>
              <a:rPr lang="en-US" sz="2400" b="1" dirty="0" smtClean="0">
                <a:solidFill>
                  <a:srgbClr val="7030A0"/>
                </a:solidFill>
              </a:rPr>
              <a:t> LINUS </a:t>
            </a:r>
            <a:r>
              <a:rPr lang="en-US" sz="2400" b="1" dirty="0" err="1" smtClean="0">
                <a:solidFill>
                  <a:srgbClr val="7030A0"/>
                </a:solidFill>
              </a:rPr>
              <a:t>diadakan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untuk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membolehkan</a:t>
            </a:r>
            <a:r>
              <a:rPr lang="en-US" sz="2400" b="1" dirty="0" smtClean="0">
                <a:solidFill>
                  <a:srgbClr val="7030A0"/>
                </a:solidFill>
              </a:rPr>
              <a:t> guru-guru </a:t>
            </a:r>
            <a:r>
              <a:rPr lang="en-US" sz="2400" b="1" dirty="0" err="1" smtClean="0">
                <a:solidFill>
                  <a:srgbClr val="7030A0"/>
                </a:solidFill>
              </a:rPr>
              <a:t>membantu</a:t>
            </a:r>
            <a:r>
              <a:rPr lang="en-US" sz="2400" b="1" dirty="0" smtClean="0">
                <a:solidFill>
                  <a:srgbClr val="7030A0"/>
                </a:solidFill>
              </a:rPr>
              <a:t> murid-murid </a:t>
            </a:r>
            <a:r>
              <a:rPr lang="en-US" sz="2400" b="1" dirty="0" err="1" smtClean="0">
                <a:solidFill>
                  <a:srgbClr val="7030A0"/>
                </a:solidFill>
              </a:rPr>
              <a:t>kategori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tidak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menguasai</a:t>
            </a:r>
            <a:r>
              <a:rPr lang="en-US" sz="2400" b="1" dirty="0" smtClean="0">
                <a:solidFill>
                  <a:srgbClr val="7030A0"/>
                </a:solidFill>
              </a:rPr>
              <a:t> yang </a:t>
            </a:r>
            <a:r>
              <a:rPr lang="en-US" sz="2400" b="1" dirty="0" err="1" smtClean="0">
                <a:solidFill>
                  <a:srgbClr val="7030A0"/>
                </a:solidFill>
              </a:rPr>
              <a:t>tidak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dapat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menyesuaikan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diri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dengan</a:t>
            </a:r>
            <a:r>
              <a:rPr lang="en-US" sz="2400" b="1" dirty="0" smtClean="0">
                <a:solidFill>
                  <a:srgbClr val="7030A0"/>
                </a:solidFill>
              </a:rPr>
              <a:t> murid-murid </a:t>
            </a:r>
            <a:r>
              <a:rPr lang="en-US" sz="2400" b="1" dirty="0" err="1" smtClean="0">
                <a:solidFill>
                  <a:srgbClr val="7030A0"/>
                </a:solidFill>
              </a:rPr>
              <a:t>kategori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menguasai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akibat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lambat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menguasai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konstruk-konstruk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literasi</a:t>
            </a:r>
            <a:r>
              <a:rPr lang="en-US" sz="2400" b="1" dirty="0" smtClean="0">
                <a:solidFill>
                  <a:srgbClr val="7030A0"/>
                </a:solidFill>
              </a:rPr>
              <a:t> Bahasa Malaysia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sekaligus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lambat</a:t>
            </a:r>
            <a:r>
              <a:rPr lang="en-US" sz="2400" b="1" dirty="0" smtClean="0">
                <a:solidFill>
                  <a:srgbClr val="7030A0"/>
                </a:solidFill>
              </a:rPr>
              <a:t> pula </a:t>
            </a:r>
            <a:r>
              <a:rPr lang="en-US" sz="2400" b="1" dirty="0" err="1" smtClean="0">
                <a:solidFill>
                  <a:srgbClr val="7030A0"/>
                </a:solidFill>
              </a:rPr>
              <a:t>menguasai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kemahiran-kemahiran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pembelajaran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Bahasa Malaysia </a:t>
            </a:r>
            <a:r>
              <a:rPr lang="en-US" sz="2400" b="1" dirty="0" err="1" smtClean="0">
                <a:solidFill>
                  <a:srgbClr val="7030A0"/>
                </a:solidFill>
              </a:rPr>
              <a:t>dalam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KSSR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linus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1"/>
            <a:ext cx="8686799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Kelestarian</a:t>
            </a:r>
            <a:r>
              <a:rPr lang="en-US" sz="2400" dirty="0" smtClean="0">
                <a:solidFill>
                  <a:srgbClr val="0070C0"/>
                </a:solidFill>
              </a:rPr>
              <a:t> LINUS2.0 </a:t>
            </a:r>
            <a:r>
              <a:rPr lang="en-US" sz="2400" dirty="0" err="1" smtClean="0">
                <a:solidFill>
                  <a:srgbClr val="0070C0"/>
                </a:solidFill>
              </a:rPr>
              <a:t>merujuk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kepada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strategi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kerangka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kerja</a:t>
            </a:r>
            <a:r>
              <a:rPr lang="en-US" sz="2400" dirty="0" smtClean="0">
                <a:solidFill>
                  <a:srgbClr val="0070C0"/>
                </a:solidFill>
              </a:rPr>
              <a:t> (</a:t>
            </a:r>
            <a:r>
              <a:rPr lang="en-US" sz="2400" i="1" dirty="0" smtClean="0">
                <a:solidFill>
                  <a:srgbClr val="0070C0"/>
                </a:solidFill>
              </a:rPr>
              <a:t>frame work strategy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 err="1" smtClean="0">
                <a:solidFill>
                  <a:srgbClr val="0070C0"/>
                </a:solidFill>
              </a:rPr>
              <a:t>persediaan</a:t>
            </a:r>
            <a:r>
              <a:rPr lang="en-US" sz="2400" dirty="0" smtClean="0">
                <a:solidFill>
                  <a:srgbClr val="0070C0"/>
                </a:solidFill>
              </a:rPr>
              <a:t> P &amp; P yang </a:t>
            </a:r>
            <a:r>
              <a:rPr lang="en-US" sz="2400" dirty="0" err="1" smtClean="0">
                <a:solidFill>
                  <a:srgbClr val="0070C0"/>
                </a:solidFill>
              </a:rPr>
              <a:t>inklusif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mengambil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kira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keupayaan</a:t>
            </a:r>
            <a:r>
              <a:rPr lang="en-US" sz="2400" dirty="0" smtClean="0">
                <a:solidFill>
                  <a:srgbClr val="0070C0"/>
                </a:solidFill>
              </a:rPr>
              <a:t> murid (</a:t>
            </a:r>
            <a:r>
              <a:rPr lang="en-US" sz="2400" dirty="0" err="1" smtClean="0">
                <a:solidFill>
                  <a:srgbClr val="0070C0"/>
                </a:solidFill>
              </a:rPr>
              <a:t>kategori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murid </a:t>
            </a:r>
            <a:r>
              <a:rPr lang="en-US" sz="2400" dirty="0" err="1" smtClean="0">
                <a:solidFill>
                  <a:srgbClr val="00B050"/>
                </a:solidFill>
              </a:rPr>
              <a:t>menguasai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smtClean="0">
                <a:solidFill>
                  <a:srgbClr val="00CC00"/>
                </a:solidFill>
              </a:rPr>
              <a:t>murid </a:t>
            </a:r>
            <a:r>
              <a:rPr lang="en-US" sz="2400" dirty="0" err="1" smtClean="0">
                <a:solidFill>
                  <a:srgbClr val="00CC00"/>
                </a:solidFill>
              </a:rPr>
              <a:t>baru</a:t>
            </a:r>
            <a:r>
              <a:rPr lang="en-US" sz="2400" dirty="0" smtClean="0">
                <a:solidFill>
                  <a:srgbClr val="00CC00"/>
                </a:solidFill>
              </a:rPr>
              <a:t> </a:t>
            </a:r>
            <a:r>
              <a:rPr lang="en-US" sz="2400" dirty="0" err="1" smtClean="0">
                <a:solidFill>
                  <a:srgbClr val="00CC00"/>
                </a:solidFill>
              </a:rPr>
              <a:t>menguasai</a:t>
            </a:r>
            <a:r>
              <a:rPr lang="en-US" sz="2400" dirty="0" smtClean="0">
                <a:solidFill>
                  <a:srgbClr val="00CC0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FF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murid </a:t>
            </a:r>
            <a:r>
              <a:rPr lang="en-US" sz="2400" dirty="0" err="1" smtClean="0">
                <a:solidFill>
                  <a:srgbClr val="008000"/>
                </a:solidFill>
              </a:rPr>
              <a:t>tidak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menguasai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program LINUS2.0) </a:t>
            </a:r>
            <a:r>
              <a:rPr lang="en-US" sz="2400" b="1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memberi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penekanan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terhadap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keseimbangan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antara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kandungan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kurikulum</a:t>
            </a:r>
            <a:r>
              <a:rPr lang="en-US" sz="2400" dirty="0" smtClean="0">
                <a:solidFill>
                  <a:srgbClr val="C00000"/>
                </a:solidFill>
              </a:rPr>
              <a:t> KSSR (Bahasa Malaysia) </a:t>
            </a:r>
            <a:r>
              <a:rPr lang="en-US" sz="2400" dirty="0" err="1" smtClean="0">
                <a:solidFill>
                  <a:srgbClr val="0070C0"/>
                </a:solidFill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</a:rPr>
              <a:t>konstruk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</a:rPr>
              <a:t>literasi</a:t>
            </a:r>
            <a:r>
              <a:rPr lang="en-US" sz="2400" dirty="0" smtClean="0">
                <a:solidFill>
                  <a:srgbClr val="A50021"/>
                </a:solidFill>
              </a:rPr>
              <a:t> Bahasa Malaysia</a:t>
            </a:r>
            <a:r>
              <a:rPr lang="en-US" sz="2400" dirty="0" smtClean="0">
                <a:solidFill>
                  <a:srgbClr val="0070C0"/>
                </a:solidFill>
              </a:rPr>
              <a:t> program LINUS2.0. 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[ P &amp; P </a:t>
            </a:r>
            <a:r>
              <a:rPr lang="en-US" sz="2400" dirty="0" err="1" smtClean="0">
                <a:solidFill>
                  <a:srgbClr val="0070C0"/>
                </a:solidFill>
              </a:rPr>
              <a:t>lestari</a:t>
            </a:r>
            <a:r>
              <a:rPr lang="en-US" sz="2400" dirty="0" smtClean="0">
                <a:solidFill>
                  <a:srgbClr val="0070C0"/>
                </a:solidFill>
              </a:rPr>
              <a:t> ]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KONSEP KELESTARIAN </a:t>
            </a:r>
            <a:r>
              <a:rPr lang="en-US" dirty="0" smtClean="0"/>
              <a:t>LINUS2.0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malaysia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6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MODEL KELESTARIAN LINUS DALAM KSSR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169" y="1600200"/>
            <a:ext cx="5093662" cy="4525963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3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/>
          <a:lstStyle/>
          <a:p>
            <a:r>
              <a:rPr lang="en-US" sz="4400" dirty="0" err="1" smtClean="0"/>
              <a:t>Elemen</a:t>
            </a:r>
            <a:r>
              <a:rPr lang="en-US" sz="4400" dirty="0" smtClean="0"/>
              <a:t> </a:t>
            </a:r>
            <a:r>
              <a:rPr lang="en-US" sz="4400" dirty="0" err="1" smtClean="0"/>
              <a:t>Kelestarian</a:t>
            </a:r>
            <a:r>
              <a:rPr lang="en-US" sz="4400" dirty="0" smtClean="0"/>
              <a:t> LINUS2.0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</a:rPr>
              <a:t>Pertautan</a:t>
            </a:r>
            <a:r>
              <a:rPr lang="en-US" sz="4800" b="1" dirty="0" smtClean="0">
                <a:solidFill>
                  <a:srgbClr val="C00000"/>
                </a:solidFill>
              </a:rPr>
              <a:t> (</a:t>
            </a:r>
            <a:r>
              <a:rPr lang="en-US" sz="4800" b="1" i="1" dirty="0" smtClean="0">
                <a:solidFill>
                  <a:srgbClr val="C00000"/>
                </a:solidFill>
              </a:rPr>
              <a:t>Bridging</a:t>
            </a:r>
            <a:r>
              <a:rPr lang="en-US" sz="48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4800" b="1" dirty="0" err="1" smtClean="0">
                <a:solidFill>
                  <a:srgbClr val="C00000"/>
                </a:solidFill>
              </a:rPr>
              <a:t>Pengulangan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err="1" smtClean="0">
                <a:solidFill>
                  <a:srgbClr val="C00000"/>
                </a:solidFill>
              </a:rPr>
              <a:t>Penggabungjalinan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0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Pertautan</a:t>
            </a:r>
            <a:r>
              <a:rPr lang="en-US" dirty="0" smtClean="0"/>
              <a:t> (</a:t>
            </a:r>
            <a:r>
              <a:rPr lang="en-US" i="1" dirty="0" smtClean="0"/>
              <a:t>Bridging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Maksud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Pertautan</a:t>
            </a:r>
            <a:r>
              <a:rPr lang="en-US" b="1" dirty="0" smtClean="0">
                <a:solidFill>
                  <a:srgbClr val="0070C0"/>
                </a:solidFill>
              </a:rPr>
              <a:t> (Bridging) :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Merujuk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struktur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asas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dibina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menghubungkan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antara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kluster</a:t>
            </a:r>
            <a:r>
              <a:rPr lang="en-US" b="1" dirty="0" smtClean="0">
                <a:solidFill>
                  <a:srgbClr val="0070C0"/>
                </a:solidFill>
              </a:rPr>
              <a:t> murid </a:t>
            </a:r>
            <a:r>
              <a:rPr lang="en-US" b="1" dirty="0" err="1" smtClean="0">
                <a:solidFill>
                  <a:srgbClr val="0070C0"/>
                </a:solidFill>
              </a:rPr>
              <a:t>kategori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kluster</a:t>
            </a:r>
            <a:r>
              <a:rPr lang="en-US" b="1" dirty="0" smtClean="0">
                <a:solidFill>
                  <a:srgbClr val="0070C0"/>
                </a:solidFill>
              </a:rPr>
              <a:t> murid </a:t>
            </a:r>
            <a:r>
              <a:rPr lang="en-US" b="1" dirty="0" err="1" smtClean="0">
                <a:solidFill>
                  <a:srgbClr val="0070C0"/>
                </a:solidFill>
              </a:rPr>
              <a:t>baru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kluster</a:t>
            </a:r>
            <a:r>
              <a:rPr lang="en-US" b="1" dirty="0" smtClean="0">
                <a:solidFill>
                  <a:srgbClr val="0070C0"/>
                </a:solidFill>
              </a:rPr>
              <a:t> murid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Guru </a:t>
            </a:r>
            <a:r>
              <a:rPr lang="en-US" b="1" dirty="0" err="1" smtClean="0">
                <a:solidFill>
                  <a:srgbClr val="0070C0"/>
                </a:solidFill>
              </a:rPr>
              <a:t>mesti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sentiasa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menyedari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kewujudan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ketiga-tiga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jenis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kluster</a:t>
            </a:r>
            <a:r>
              <a:rPr lang="en-US" b="1" dirty="0" smtClean="0">
                <a:solidFill>
                  <a:srgbClr val="0070C0"/>
                </a:solidFill>
              </a:rPr>
              <a:t> murid </a:t>
            </a:r>
            <a:r>
              <a:rPr lang="en-US" b="1" dirty="0" err="1" smtClean="0">
                <a:solidFill>
                  <a:srgbClr val="0070C0"/>
                </a:solidFill>
              </a:rPr>
              <a:t>tersebut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mesti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mengenali</a:t>
            </a:r>
            <a:r>
              <a:rPr lang="en-US" b="1" dirty="0" smtClean="0">
                <a:solidFill>
                  <a:srgbClr val="0070C0"/>
                </a:solidFill>
              </a:rPr>
              <a:t>  murid-murid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kluster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baru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250993"/>
            <a:ext cx="3514725" cy="4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0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809</Words>
  <Application>Microsoft Office PowerPoint</Application>
  <PresentationFormat>On-screen Show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Grid</vt:lpstr>
      <vt:lpstr>Executive</vt:lpstr>
      <vt:lpstr>Slipstream</vt:lpstr>
      <vt:lpstr>Waveform</vt:lpstr>
      <vt:lpstr>Foundry</vt:lpstr>
      <vt:lpstr>KURSUS KELESTARIAN LINUS2.0 LITERASI BAHASA MALAYSIA TAHUN 1</vt:lpstr>
      <vt:lpstr>Jadual Kursus Kelestarian LINUS2.0</vt:lpstr>
      <vt:lpstr>PENJAJARAN PENGURUSAN PROGRAM LINUS2.0</vt:lpstr>
      <vt:lpstr>KONSEP KELESTARIAN LINUS2.0</vt:lpstr>
      <vt:lpstr>Kursus kelestarian linus</vt:lpstr>
      <vt:lpstr>KONSEP KELESTARIAN LINUS2.0 LITErasi bahasa malaysia</vt:lpstr>
      <vt:lpstr>MODEL KELESTARIAN LINUS DALAM KSSR</vt:lpstr>
      <vt:lpstr>Elemen Kelestarian LINUS2.0</vt:lpstr>
      <vt:lpstr>Pertautan (Bridging)</vt:lpstr>
      <vt:lpstr>PowerPoint Presentation</vt:lpstr>
      <vt:lpstr>PowerPoint Presentation</vt:lpstr>
      <vt:lpstr>PowerPoint Presentation</vt:lpstr>
      <vt:lpstr>Pengulangan / Latih Tubi</vt:lpstr>
      <vt:lpstr>Tujuan Pengulangan / Latih Tubi</vt:lpstr>
      <vt:lpstr>Penggabungjalinan</vt:lpstr>
      <vt:lpstr>Tujuan Penggabungjalinan</vt:lpstr>
      <vt:lpstr>Bentuk Penggabungjalinan</vt:lpstr>
      <vt:lpstr>Penggabunjalinan dalam satu mata pelajaran bahasa</vt:lpstr>
      <vt:lpstr>Amalan Penggabungjalinan KSSR dan Program LINUS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KURSUS KELESTARIAN LINUS2.0 LITERASI BAHASA MALAYSIA TAHUN 1</dc:title>
  <dc:creator>user</dc:creator>
  <cp:lastModifiedBy>user</cp:lastModifiedBy>
  <cp:revision>54</cp:revision>
  <dcterms:created xsi:type="dcterms:W3CDTF">2014-10-10T22:52:33Z</dcterms:created>
  <dcterms:modified xsi:type="dcterms:W3CDTF">2014-10-11T17:45:59Z</dcterms:modified>
</cp:coreProperties>
</file>